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84" r:id="rId6"/>
    <p:sldId id="307" r:id="rId7"/>
    <p:sldId id="304" r:id="rId8"/>
    <p:sldId id="308" r:id="rId9"/>
    <p:sldId id="300" r:id="rId10"/>
    <p:sldId id="310" r:id="rId11"/>
    <p:sldId id="312" r:id="rId12"/>
    <p:sldId id="313" r:id="rId13"/>
    <p:sldId id="311" r:id="rId14"/>
    <p:sldId id="301" r:id="rId15"/>
    <p:sldId id="279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A74FDA-F9EE-1578-F7A6-71A6261293AD}" name="Jodie Henderson" initials="JH" userId="S::Jodie.Henderson@rcp.ac.uk::e56edb30-7afb-4494-b62b-5f59a678af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62"/>
    <a:srgbClr val="FFE3D5"/>
    <a:srgbClr val="FFB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AFF6F-3785-4FA2-BE3D-E2C527EF05B9}" v="5" dt="2025-06-03T08:54:51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38" autoAdjust="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Henderson" userId="S::jodie.henderson@rcp.ac.uk::e56edb30-7afb-4494-b62b-5f59a678afbb" providerId="AD" clId="Web-{C71AFF6F-3785-4FA2-BE3D-E2C527EF05B9}"/>
    <pc:docChg chg="modSld">
      <pc:chgData name="Jodie Henderson" userId="S::jodie.henderson@rcp.ac.uk::e56edb30-7afb-4494-b62b-5f59a678afbb" providerId="AD" clId="Web-{C71AFF6F-3785-4FA2-BE3D-E2C527EF05B9}" dt="2025-06-03T08:54:51.902" v="4" actId="20577"/>
      <pc:docMkLst>
        <pc:docMk/>
      </pc:docMkLst>
      <pc:sldChg chg="modSp">
        <pc:chgData name="Jodie Henderson" userId="S::jodie.henderson@rcp.ac.uk::e56edb30-7afb-4494-b62b-5f59a678afbb" providerId="AD" clId="Web-{C71AFF6F-3785-4FA2-BE3D-E2C527EF05B9}" dt="2025-06-03T08:54:51.902" v="4" actId="20577"/>
        <pc:sldMkLst>
          <pc:docMk/>
          <pc:sldMk cId="4286518634" sldId="304"/>
        </pc:sldMkLst>
        <pc:spChg chg="mod">
          <ac:chgData name="Jodie Henderson" userId="S::jodie.henderson@rcp.ac.uk::e56edb30-7afb-4494-b62b-5f59a678afbb" providerId="AD" clId="Web-{C71AFF6F-3785-4FA2-BE3D-E2C527EF05B9}" dt="2025-06-03T08:54:51.902" v="4" actId="20577"/>
          <ac:spMkLst>
            <pc:docMk/>
            <pc:sldMk cId="4286518634" sldId="304"/>
            <ac:spMk id="3" creationId="{D709EF5D-D033-81C9-79E8-B301F471DC2E}"/>
          </ac:spMkLst>
        </pc:spChg>
      </pc:sldChg>
    </pc:docChg>
  </pc:docChgLst>
  <pc:docChgLst>
    <pc:chgData name="Jodie Henderson" userId="e56edb30-7afb-4494-b62b-5f59a678afbb" providerId="ADAL" clId="{EC5E2219-3D1A-40C9-9353-05FE1D89AFD8}"/>
    <pc:docChg chg="custSel modSld">
      <pc:chgData name="Jodie Henderson" userId="e56edb30-7afb-4494-b62b-5f59a678afbb" providerId="ADAL" clId="{EC5E2219-3D1A-40C9-9353-05FE1D89AFD8}" dt="2025-06-03T08:56:07.003" v="127" actId="20577"/>
      <pc:docMkLst>
        <pc:docMk/>
      </pc:docMkLst>
      <pc:sldChg chg="modSp mod">
        <pc:chgData name="Jodie Henderson" userId="e56edb30-7afb-4494-b62b-5f59a678afbb" providerId="ADAL" clId="{EC5E2219-3D1A-40C9-9353-05FE1D89AFD8}" dt="2025-06-03T08:56:07.003" v="127" actId="20577"/>
        <pc:sldMkLst>
          <pc:docMk/>
          <pc:sldMk cId="4286518634" sldId="304"/>
        </pc:sldMkLst>
        <pc:spChg chg="mod">
          <ac:chgData name="Jodie Henderson" userId="e56edb30-7afb-4494-b62b-5f59a678afbb" providerId="ADAL" clId="{EC5E2219-3D1A-40C9-9353-05FE1D89AFD8}" dt="2025-06-03T08:56:07.003" v="127" actId="20577"/>
          <ac:spMkLst>
            <pc:docMk/>
            <pc:sldMk cId="4286518634" sldId="304"/>
            <ac:spMk id="3" creationId="{D709EF5D-D033-81C9-79E8-B301F471DC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B9C2C-66FA-6041-894A-F663CDDF0A1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1107-F9AE-4C4C-906F-7608DE52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61107-F9AE-4C4C-906F-7608DE52DF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Background on the COPD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6C8F8-9CD3-44DE-8091-B90B41CF0E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2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192F3-02BB-B1BF-6A40-331887468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7611F-6D47-0534-E80B-48330303E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CF322-ACF6-D6CE-40BA-D69DE54F5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72E4-2D63-A169-40C5-0CBD35EB1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6C8F8-9CD3-44DE-8091-B90B41CF0E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5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B190-B06C-88AE-45AB-DC21DCD34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32E42-9E54-CE55-81D6-66DC7DD33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1BD1D-2DCC-EA99-2591-D118C5B2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4C20-B140-0E63-4FD2-1D25D25E4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6C8F8-9CD3-44DE-8091-B90B41CF0E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1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680E28-4FA9-D572-2B65-CED0A2D14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096B02-F3CE-D8DF-5790-E38583076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2612"/>
          <a:stretch/>
        </p:blipFill>
        <p:spPr>
          <a:xfrm>
            <a:off x="468313" y="4589063"/>
            <a:ext cx="2643108" cy="35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23059"/>
            <a:ext cx="7886700" cy="5337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35060"/>
            <a:ext cx="7886700" cy="273150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9BDF-4070-574B-B482-26CA6DFA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9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125" y="630000"/>
            <a:ext cx="8156575" cy="533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12000"/>
            <a:ext cx="8156575" cy="3117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89BDF-4070-574B-B482-26CA6DFAD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accent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System Font Regular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ngland.nhs.uk/long-read/25-26-nhsps-annex-c-guidance-on-best-practice-tariffs/#10-chronic-obstructive-pulmonary-disease-cop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FCB10C-6038-0A0B-9E13-6BF6EAC31B3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2949D459-5417-3F3E-A11D-DFC166F8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2" t="1865" r="31040" b="20604"/>
          <a:stretch/>
        </p:blipFill>
        <p:spPr>
          <a:xfrm>
            <a:off x="0" y="-73652"/>
            <a:ext cx="5074024" cy="5217152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C6FE722-D02C-D46A-1655-EF25211D1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68" r="16627"/>
          <a:stretch/>
        </p:blipFill>
        <p:spPr>
          <a:xfrm>
            <a:off x="1859791" y="-19201"/>
            <a:ext cx="7284209" cy="4772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36600-ACDE-5E64-B358-F7D24147BC7C}"/>
              </a:ext>
            </a:extLst>
          </p:cNvPr>
          <p:cNvSpPr txBox="1">
            <a:spLocks/>
          </p:cNvSpPr>
          <p:nvPr/>
        </p:nvSpPr>
        <p:spPr>
          <a:xfrm>
            <a:off x="4200041" y="1997153"/>
            <a:ext cx="2733774" cy="29985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/>
              <a:t>Chronic obstructive pulmonary disease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A76D17F-A3F3-7D4E-5BDD-6B9E458D2CBB}"/>
              </a:ext>
            </a:extLst>
          </p:cNvPr>
          <p:cNvSpPr txBox="1">
            <a:spLocks/>
          </p:cNvSpPr>
          <p:nvPr/>
        </p:nvSpPr>
        <p:spPr>
          <a:xfrm>
            <a:off x="4200041" y="2670345"/>
            <a:ext cx="2214563" cy="75708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System Font Regular"/>
              <a:buNone/>
              <a:defRPr sz="2200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600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600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600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600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V6 dataset support session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9C5C66-3032-F261-34A8-271566EF8C93}"/>
              </a:ext>
            </a:extLst>
          </p:cNvPr>
          <p:cNvSpPr txBox="1">
            <a:spLocks/>
          </p:cNvSpPr>
          <p:nvPr/>
        </p:nvSpPr>
        <p:spPr>
          <a:xfrm>
            <a:off x="4200041" y="3367022"/>
            <a:ext cx="2109247" cy="3056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System Font Regular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System Font Regular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/>
              <a:t>Tuesday 3</a:t>
            </a:r>
            <a:r>
              <a:rPr lang="en-GB" baseline="30000" dirty="0"/>
              <a:t>rd</a:t>
            </a:r>
            <a:r>
              <a:rPr lang="en-GB" dirty="0"/>
              <a:t> June</a:t>
            </a:r>
          </a:p>
          <a:p>
            <a:pPr>
              <a:spcBef>
                <a:spcPts val="600"/>
              </a:spcBef>
            </a:pPr>
            <a:r>
              <a:rPr lang="en-GB"/>
              <a:t>1:00-2:00pm </a:t>
            </a:r>
            <a:endParaRPr lang="en-US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CFC421-B489-1AB5-DC3F-1721A8D7E2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592"/>
          <a:stretch/>
        </p:blipFill>
        <p:spPr>
          <a:xfrm>
            <a:off x="5704229" y="4506633"/>
            <a:ext cx="3101832" cy="4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FE1C-EA7A-417E-FCA1-91C27C7C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A336-A713-0D7F-06FC-C16F0D3A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69" y="1454725"/>
            <a:ext cx="7886700" cy="2731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Discharge</a:t>
            </a:r>
          </a:p>
          <a:p>
            <a:r>
              <a:rPr lang="en-GB" sz="1400" dirty="0"/>
              <a:t>Q9.5 changed from additional elements of discharge bundle to “what was the discharge plan for this patient?”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F3B31E-CF02-E847-DCC9-242DBDA0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9" y="920931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A9EA103D-81E6-D8D4-9B9B-96098FA7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5942" y="4295442"/>
            <a:ext cx="848058" cy="848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9F0CC-5C0C-3D70-13B3-E8C951F35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6" y="2392484"/>
            <a:ext cx="5982007" cy="1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AD16-15E6-0079-5BD3-7DFBC798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74" y="881908"/>
            <a:ext cx="7886700" cy="53379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Best practice tariff –</a:t>
            </a:r>
            <a:r>
              <a:rPr lang="en-GB" sz="2800" dirty="0">
                <a:effectLst/>
                <a:ea typeface="Calibri" panose="020F0502020204030204" pitchFamily="34" charset="0"/>
              </a:rPr>
              <a:t>2025/26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4D9B-B69B-8340-0731-5B4AD728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74" y="1443294"/>
            <a:ext cx="7886700" cy="2731500"/>
          </a:xfrm>
        </p:spPr>
        <p:txBody>
          <a:bodyPr/>
          <a:lstStyle/>
          <a:p>
            <a:r>
              <a:rPr lang="en-GB" sz="1400" dirty="0"/>
              <a:t>To qualify for the BPT, 60% of patients must receive specialist input within 24 hours of admission and a discharge bundle before discharge (that is, one patient needs to receive both care processes to be a success against the criteria).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400" dirty="0"/>
              <a:t>A discharge bundle is a group of evidence-based items that should be implemented/checked and verified on discharge from hospital. The discharge bundle must include all the following mandatory elements:</a:t>
            </a:r>
          </a:p>
          <a:p>
            <a:pPr marL="400050" indent="-28575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Medication review including: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– Maintenance medication reviewed and understood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– Adherence discussed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– Inhaler technique checked and optimised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Provision of a written or digital personalised self-management plan and where appropriate an emergency drug pack.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Tobacco dependence advice, treatment and referral (where appropriate).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Assessment of suitability for referral to pulmonary rehabilitation and referral where appropriate.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Ensuring that appropriate follow up arrangements are in place prior to discharge.</a:t>
            </a:r>
          </a:p>
          <a:p>
            <a:pPr marL="0" indent="0" algn="l" fontAlgn="base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 algn="l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Evidence of the discharge bundle being delivered must be found in the case notes.</a:t>
            </a:r>
          </a:p>
          <a:p>
            <a:pPr marL="0" indent="0" algn="l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Guidance can be found here: </a:t>
            </a:r>
            <a:r>
              <a:rPr lang="en-GB" sz="1200" dirty="0">
                <a:hlinkClick r:id="rId2"/>
              </a:rPr>
              <a:t>NHS England » 2025/26 NHS Payment Scheme – Annex C: Guidance on best practice tariffs</a:t>
            </a:r>
            <a:endParaRPr lang="en-GB" sz="1200" dirty="0"/>
          </a:p>
          <a:p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9010006B-F62C-ACA2-26A3-435244F47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474" y="4202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D947-512F-360A-2E57-B40A1A0A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8" y="2207174"/>
            <a:ext cx="7886700" cy="533794"/>
          </a:xfrm>
        </p:spPr>
        <p:txBody>
          <a:bodyPr/>
          <a:lstStyle/>
          <a:p>
            <a:pPr algn="ctr"/>
            <a:r>
              <a:rPr lang="en-GB" sz="5400" dirty="0"/>
              <a:t>Q&amp;A</a:t>
            </a:r>
          </a:p>
        </p:txBody>
      </p:sp>
      <p:pic>
        <p:nvPicPr>
          <p:cNvPr id="3" name="Graphic 2" descr="Group brainstorm outline">
            <a:extLst>
              <a:ext uri="{FF2B5EF4-FFF2-40B4-BE49-F238E27FC236}">
                <a16:creationId xmlns:a16="http://schemas.microsoft.com/office/drawing/2014/main" id="{5A09328F-6638-CDA4-7455-504FEA28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9381" y="4044790"/>
            <a:ext cx="914400" cy="914400"/>
          </a:xfrm>
          <a:prstGeom prst="rect">
            <a:avLst/>
          </a:prstGeom>
        </p:spPr>
      </p:pic>
      <p:pic>
        <p:nvPicPr>
          <p:cNvPr id="4" name="Graphic 3" descr="Customer review outline">
            <a:extLst>
              <a:ext uri="{FF2B5EF4-FFF2-40B4-BE49-F238E27FC236}">
                <a16:creationId xmlns:a16="http://schemas.microsoft.com/office/drawing/2014/main" id="{792386E5-B2A3-0832-286F-EF732C4AC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4981" y="404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FCB10C-6038-0A0B-9E13-6BF6EAC31B3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FAB1CAD-039A-0D51-6962-68CA9EC8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61" r="16627" b="1"/>
          <a:stretch/>
        </p:blipFill>
        <p:spPr>
          <a:xfrm>
            <a:off x="-346670" y="0"/>
            <a:ext cx="9503592" cy="49586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14DD36-1B43-67A4-77C3-B3BC854BD7B1}"/>
              </a:ext>
            </a:extLst>
          </p:cNvPr>
          <p:cNvSpPr txBox="1">
            <a:spLocks/>
          </p:cNvSpPr>
          <p:nvPr/>
        </p:nvSpPr>
        <p:spPr>
          <a:xfrm>
            <a:off x="1643743" y="1972182"/>
            <a:ext cx="5324714" cy="6028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chemeClr val="bg1"/>
                </a:solidFill>
              </a:rPr>
              <a:t>Thank you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4027E9-E7FD-B968-BAE6-AEFFFEF2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92"/>
          <a:stretch/>
        </p:blipFill>
        <p:spPr>
          <a:xfrm>
            <a:off x="5704229" y="4506633"/>
            <a:ext cx="3101832" cy="4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3190-FA3F-B145-6193-8B5061CB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16730"/>
            <a:ext cx="7886700" cy="533794"/>
          </a:xfrm>
        </p:spPr>
        <p:txBody>
          <a:bodyPr/>
          <a:lstStyle/>
          <a:p>
            <a:r>
              <a:rPr lang="en-GB" sz="2800" dirty="0"/>
              <a:t>Welcome and 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547B-B5F5-272B-14D8-1F938A05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65535"/>
            <a:ext cx="7886700" cy="2731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This session will guide users through the key changes to the v6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Aim to explain the updates and provide rationale for the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Please ensure you are muted throughout the presentation however we encourage that you use the chat function to ask questions throughout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The team will respond when possible and we will have a section for Q&amp;A at the 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This session will be recorded and available upon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Slides will be shared with attendees</a:t>
            </a:r>
          </a:p>
        </p:txBody>
      </p:sp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8B36DCC6-F832-94E1-8525-165CC397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0200" y="4099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FCFBD-8877-9DDA-A9CF-8F8F58A96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D64-856D-1F3F-0A41-E4EEF4EE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51397"/>
            <a:ext cx="7886700" cy="533794"/>
          </a:xfrm>
        </p:spPr>
        <p:txBody>
          <a:bodyPr/>
          <a:lstStyle/>
          <a:p>
            <a:r>
              <a:rPr lang="en-GB" sz="2800" dirty="0"/>
              <a:t>COPD Key Performance Indicators (KPI’s)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5311-AEDE-093D-A715-D913AE437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33" y="1206000"/>
            <a:ext cx="7886700" cy="2731500"/>
          </a:xfrm>
        </p:spPr>
        <p:txBody>
          <a:bodyPr/>
          <a:lstStyle/>
          <a:p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KPI 1 – Acute treatment with NIV within 2 hours of arrival at hospital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Poorly achieved KPI (service average of 18.6% for 2023/24) – feedback received confirming difficulty in administering NIV within 2 hours of arrival.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Updated definition in line with NICE quality statement 7 (2023)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New definition: </a:t>
            </a:r>
            <a:r>
              <a:rPr lang="en-GB" sz="1400" b="1" dirty="0">
                <a:solidFill>
                  <a:srgbClr val="44555F"/>
                </a:solidFill>
                <a:latin typeface="Calibri" panose="020F0502020204030204" pitchFamily="34" charset="0"/>
              </a:rPr>
              <a:t>Acute treatment with non-invasive ventilation (NIV) within 1 hour of diagnosis of persistent AHVF as confirmed by arterial blood gas measurement</a:t>
            </a:r>
            <a:endParaRPr lang="en-GB" sz="1400" b="1" i="0" dirty="0">
              <a:solidFill>
                <a:srgbClr val="44555F"/>
              </a:solidFill>
              <a:effectLst/>
              <a:latin typeface="Calibri" panose="020F0502020204030204" pitchFamily="34" charset="0"/>
            </a:endParaRPr>
          </a:p>
          <a:p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KPI 2 – Oxygen prescribed for the patient to a target saturation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This KPI has been removed due to excellent achievement across services (service average 98.2% for 2023/24). </a:t>
            </a:r>
          </a:p>
          <a:p>
            <a:pPr lvl="1"/>
            <a:r>
              <a:rPr lang="en-GB" sz="1400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Data will still be collected and </a:t>
            </a:r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will</a:t>
            </a:r>
            <a:r>
              <a:rPr lang="en-GB" sz="1400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 be moni</a:t>
            </a:r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tored by NRAP.</a:t>
            </a:r>
            <a:endParaRPr lang="en-GB" sz="1400" i="0" dirty="0">
              <a:solidFill>
                <a:srgbClr val="44555F"/>
              </a:solidFill>
              <a:effectLst/>
              <a:latin typeface="Calibri" panose="020F0502020204030204" pitchFamily="34" charset="0"/>
            </a:endParaRPr>
          </a:p>
          <a:p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KPI 3 – Spirometry result available for the patient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Reviewed definition with AG and confirmed update required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New KPI 2 definition: </a:t>
            </a:r>
            <a:r>
              <a:rPr lang="en-GB" sz="1400" b="1" dirty="0">
                <a:solidFill>
                  <a:srgbClr val="44555F"/>
                </a:solidFill>
                <a:latin typeface="Calibri" panose="020F0502020204030204" pitchFamily="34" charset="0"/>
              </a:rPr>
              <a:t>Patients with prior COPD diagnosis confirmed by obstructive spirometry</a:t>
            </a:r>
          </a:p>
          <a:p>
            <a:pPr marL="0" indent="0">
              <a:buNone/>
            </a:pPr>
            <a:endParaRPr lang="en-GB" sz="1400" i="0" dirty="0">
              <a:solidFill>
                <a:srgbClr val="44555F"/>
              </a:solidFill>
              <a:effectLst/>
              <a:latin typeface="Calibri" panose="020F0502020204030204" pitchFamily="34" charset="0"/>
            </a:endParaRPr>
          </a:p>
          <a:p>
            <a:pPr marL="342900" lvl="1" indent="0">
              <a:buNone/>
            </a:pPr>
            <a:endParaRPr lang="en-GB" dirty="0">
              <a:solidFill>
                <a:srgbClr val="44555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F97F3522-D0ED-5826-10A0-26608D81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42817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9A6D-A86E-E5C9-30D0-C7D7E90C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39D-C9A0-7F63-5621-3E69D088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4" y="877712"/>
            <a:ext cx="7886700" cy="533794"/>
          </a:xfrm>
        </p:spPr>
        <p:txBody>
          <a:bodyPr/>
          <a:lstStyle/>
          <a:p>
            <a:r>
              <a:rPr lang="en-GB" sz="2800" dirty="0"/>
              <a:t>COPD Key Performance Indicators (KPI’s)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F5D-D033-81C9-79E8-B301F471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59" y="1531434"/>
            <a:ext cx="7886700" cy="27315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KPI 4 – Current smokers prescribed stop smoking drug and/or referred to behavioural change intervention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Wording update required to use relevant language (tobacco dependence rather than smoking cessation). 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New KPI3 definition</a:t>
            </a:r>
            <a:r>
              <a:rPr lang="en-GB" sz="1400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GB" sz="1400" b="1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Current smokers offered tobacco dependence treatment and support</a:t>
            </a:r>
            <a:endParaRPr lang="en-GB" sz="1400" b="1" dirty="0">
              <a:solidFill>
                <a:srgbClr val="44555F"/>
              </a:solidFill>
              <a:latin typeface="Calibri" panose="020F0502020204030204" pitchFamily="34" charset="0"/>
            </a:endParaRPr>
          </a:p>
          <a:p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KPI5 – </a:t>
            </a:r>
            <a:r>
              <a:rPr lang="en-GB" b="1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Respiratory review within 24 hours of admission to hospital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No update. Will now be KPI4</a:t>
            </a:r>
            <a:endParaRPr lang="en-GB" sz="1400" i="0" dirty="0">
              <a:solidFill>
                <a:srgbClr val="44555F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44555F"/>
                </a:solidFill>
                <a:latin typeface="Calibri" panose="020F0502020204030204" pitchFamily="34" charset="0"/>
              </a:rPr>
              <a:t>KPI</a:t>
            </a:r>
            <a:r>
              <a:rPr lang="en-GB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6 – </a:t>
            </a:r>
            <a:r>
              <a:rPr lang="en-GB" b="1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Key elements of discharge bundle provided as part of discharge</a:t>
            </a:r>
          </a:p>
          <a:p>
            <a:pPr lvl="1"/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No update to definition. Will now be KPI5</a:t>
            </a:r>
          </a:p>
          <a:p>
            <a:pPr marL="342900" lvl="1" indent="0">
              <a:buNone/>
            </a:pPr>
            <a:endParaRPr lang="en-GB" sz="1400" dirty="0">
              <a:solidFill>
                <a:srgbClr val="44555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i="0" dirty="0">
                <a:solidFill>
                  <a:srgbClr val="44555F"/>
                </a:solidFill>
                <a:effectLst/>
                <a:latin typeface="Calibri" panose="020F0502020204030204" pitchFamily="34" charset="0"/>
              </a:rPr>
              <a:t>Please note, the </a:t>
            </a:r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updated </a:t>
            </a:r>
            <a:r>
              <a:rPr lang="en-GB" sz="1400">
                <a:solidFill>
                  <a:srgbClr val="44555F"/>
                </a:solidFill>
                <a:latin typeface="Calibri" panose="020F0502020204030204" pitchFamily="34" charset="0"/>
              </a:rPr>
              <a:t>benchmarking tables, </a:t>
            </a:r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which display </a:t>
            </a:r>
            <a:r>
              <a:rPr lang="en-GB" sz="1400">
                <a:solidFill>
                  <a:srgbClr val="44555F"/>
                </a:solidFill>
                <a:latin typeface="Calibri" panose="020F0502020204030204" pitchFamily="34" charset="0"/>
              </a:rPr>
              <a:t>the KPI’s, </a:t>
            </a:r>
            <a:r>
              <a:rPr lang="en-GB" sz="1400" dirty="0">
                <a:solidFill>
                  <a:srgbClr val="44555F"/>
                </a:solidFill>
                <a:latin typeface="Calibri" panose="020F0502020204030204" pitchFamily="34" charset="0"/>
              </a:rPr>
              <a:t>and run charts will be </a:t>
            </a:r>
            <a:r>
              <a:rPr lang="en-GB" sz="1400">
                <a:solidFill>
                  <a:srgbClr val="44555F"/>
                </a:solidFill>
                <a:latin typeface="Calibri" panose="020F0502020204030204" pitchFamily="34" charset="0"/>
              </a:rPr>
              <a:t>released in July 2025. </a:t>
            </a:r>
            <a:endParaRPr lang="en-GB" sz="1400" i="0" dirty="0">
              <a:solidFill>
                <a:srgbClr val="44555F"/>
              </a:solidFill>
              <a:effectLst/>
              <a:latin typeface="Calibri" panose="020F0502020204030204" pitchFamily="34" charset="0"/>
            </a:endParaRPr>
          </a:p>
          <a:p>
            <a:pPr lvl="1"/>
            <a:endParaRPr lang="en-GB" sz="1400" dirty="0">
              <a:solidFill>
                <a:srgbClr val="44555F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lvl="1"/>
            <a:endParaRPr lang="en-GB" sz="1400" dirty="0">
              <a:solidFill>
                <a:srgbClr val="4455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en-GB" dirty="0">
              <a:solidFill>
                <a:srgbClr val="4455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FB778DD1-EC64-407F-79B5-1E42A30B5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7859" y="4143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5899-79AF-CA54-70E0-4B8248954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2895-8C43-89D4-D56D-89953392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03" y="1339766"/>
            <a:ext cx="7886700" cy="2731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Patient section</a:t>
            </a:r>
          </a:p>
          <a:p>
            <a:r>
              <a:rPr lang="en-GB" sz="1400" dirty="0"/>
              <a:t>Q2.3 and Q2.3a – Gender identity questions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Gender questions have been amended to reflect NHS guidance</a:t>
            </a:r>
          </a:p>
          <a:p>
            <a:r>
              <a:rPr lang="en-GB" sz="1400" dirty="0"/>
              <a:t>Q2.6 “Does this patient have a current mental illness or cognitive impairment recorded?”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Added examples of severe mental illness for clarity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Dementia and mild cognitive impairment have been separated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Delirium added as answer – relevant to this population</a:t>
            </a:r>
          </a:p>
          <a:p>
            <a:pPr lvl="1"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400" dirty="0"/>
              <a:t>Q2.7 – Does the patient currently smoke, or have they a history of smoking any of the following substances?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Removal other illicit substances as smoking options. Shisha is now included in the tobacco option.</a:t>
            </a:r>
          </a:p>
          <a:p>
            <a:r>
              <a:rPr lang="en-GB" sz="1400" dirty="0"/>
              <a:t>Q2.8b – “Was the patient offered nicotine replacement therapy during their inpatient admission” 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Remove this question as the data is captured in question “Was the patient prescribed nicotine replacement therapy or other pharmacotherapy during their inpatient admission?”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AD2661-8D3C-CD0B-6987-343F3D5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03" y="805972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3BAE7F5D-FC1A-6A1B-9C03-DBE731CF3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4229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2668-191C-33E6-27CD-CBC9B9E7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94" y="1562697"/>
            <a:ext cx="7886700" cy="2731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 updates for the NEWS2, admission or oxygen sections of the dataset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Non-invasive NIV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Updated language to include “persistent” diagnosis of AVHF to provide clarity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Spirometry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Addition of Q8.1 and Q8.1a – “was the patient previously known to have COPD prior to this admission?” and “If yes, was this previous COPD diagnosis confirmed by obstructive spirometry?”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Important to collect data which confirms if a patient has a confirmed COPD diagnosis.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B05E1-3B57-A1E7-A20B-B337D8BE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57275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2F1501C2-B3EE-3A18-9E05-EB2108C2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1215" y="4186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0B46-1060-D465-E7C1-C4233DDD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EBF3B-E757-E362-A14E-BF6E621B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69" y="1328601"/>
            <a:ext cx="7886700" cy="2731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Discharge</a:t>
            </a:r>
          </a:p>
          <a:p>
            <a:r>
              <a:rPr lang="en-GB" sz="1400" dirty="0"/>
              <a:t>Changed question 9.3 from the v5 dataset from “Was a discharge bundle completed for this admission?” to “did the patient self discharge?”</a:t>
            </a:r>
          </a:p>
          <a:p>
            <a:pPr lvl="1"/>
            <a:r>
              <a:rPr lang="en-GB" sz="1400" dirty="0"/>
              <a:t>Important to capture those who self-discharged as this may affect discharge bundle completion.</a:t>
            </a:r>
          </a:p>
          <a:p>
            <a:pPr lvl="1"/>
            <a:r>
              <a:rPr lang="en-GB" sz="1400" dirty="0"/>
              <a:t>Removed wording asking if discharge bundle was completed as this can be calculated from the discharge bundle element question.</a:t>
            </a:r>
          </a:p>
          <a:p>
            <a:pPr lvl="1"/>
            <a:endParaRPr lang="en-GB" sz="1400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60B4D2-5239-9D06-0150-9CC49B37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9" y="920931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79F49F26-88F0-F56D-3B70-228F290B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5942" y="4295442"/>
            <a:ext cx="848058" cy="848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EA68A-8756-708A-7A93-AC74ED066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08" y="2860510"/>
            <a:ext cx="6001058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A8EAD-D2C1-E5F4-B8A6-8FFBCF9B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3AA49-B3AB-15D9-D9F3-A82002509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69" y="1454725"/>
            <a:ext cx="7886700" cy="27315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Discharge</a:t>
            </a:r>
          </a:p>
          <a:p>
            <a:r>
              <a:rPr lang="en-GB" sz="1400" dirty="0"/>
              <a:t>Q9.4 “Which of the following specific elements of a discharge bundle were undertaken as part of the patient’s discharge:”</a:t>
            </a:r>
          </a:p>
          <a:p>
            <a:pPr lvl="1"/>
            <a:r>
              <a:rPr lang="en-GB" sz="1400" dirty="0"/>
              <a:t>Elements have been updated in line with new BPT guidance (published April 2025). </a:t>
            </a:r>
          </a:p>
          <a:p>
            <a:pPr lvl="1"/>
            <a:r>
              <a:rPr lang="en-GB" sz="1400" dirty="0"/>
              <a:t>Updated the format of question to allow options to be ticked and provide clarity to show all elements should be completed in order to meet BPT criteria.</a:t>
            </a:r>
          </a:p>
          <a:p>
            <a:pPr lvl="1"/>
            <a:endParaRPr lang="en-GB" sz="1400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D0543-A79A-3441-2B69-C369F415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9" y="920931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DFE1D972-3F9F-3D99-4534-6E26661A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5942" y="4295442"/>
            <a:ext cx="848058" cy="8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E4828-88DD-D974-05FF-7458FA61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0E27E6-0294-7DE6-F9F2-88CB0A0D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0" y="688959"/>
            <a:ext cx="7886700" cy="533794"/>
          </a:xfrm>
        </p:spPr>
        <p:txBody>
          <a:bodyPr/>
          <a:lstStyle/>
          <a:p>
            <a:r>
              <a:rPr lang="en-GB" sz="2800" dirty="0"/>
              <a:t>COPD Dataset Updates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9B37A35F-C504-6B37-8931-D71D35B8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5942" y="4295442"/>
            <a:ext cx="848058" cy="848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6D864D-2D4A-8962-38FA-938050D0A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1916"/>
            <a:ext cx="5613092" cy="3920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89DA0-3B46-7DCD-EA5D-3BA707CD6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225" y="1286362"/>
            <a:ext cx="3201775" cy="3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RCP new colours 1">
      <a:dk1>
        <a:srgbClr val="4C585A"/>
      </a:dk1>
      <a:lt1>
        <a:srgbClr val="FFFFFF"/>
      </a:lt1>
      <a:dk2>
        <a:srgbClr val="1B273F"/>
      </a:dk2>
      <a:lt2>
        <a:srgbClr val="0081B9"/>
      </a:lt2>
      <a:accent1>
        <a:srgbClr val="DE3DFE"/>
      </a:accent1>
      <a:accent2>
        <a:srgbClr val="7381E5"/>
      </a:accent2>
      <a:accent3>
        <a:srgbClr val="58D7A1"/>
      </a:accent3>
      <a:accent4>
        <a:srgbClr val="33888C"/>
      </a:accent4>
      <a:accent5>
        <a:srgbClr val="FE9761"/>
      </a:accent5>
      <a:accent6>
        <a:srgbClr val="FECC52"/>
      </a:accent6>
      <a:hlink>
        <a:srgbClr val="4C585A"/>
      </a:hlink>
      <a:folHlink>
        <a:srgbClr val="4C585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6C8417C0B6D4AB06FED142CFD6E8B" ma:contentTypeVersion="16" ma:contentTypeDescription="Create a new document." ma:contentTypeScope="" ma:versionID="43eb203cc05f837d09433e2347841669">
  <xsd:schema xmlns:xsd="http://www.w3.org/2001/XMLSchema" xmlns:xs="http://www.w3.org/2001/XMLSchema" xmlns:p="http://schemas.microsoft.com/office/2006/metadata/properties" xmlns:ns2="f1a5f34e-7fe3-4ddf-a408-9f081236fa99" xmlns:ns3="a9225902-e28a-4f93-8698-7034769f5eb3" targetNamespace="http://schemas.microsoft.com/office/2006/metadata/properties" ma:root="true" ma:fieldsID="35b10e1bc53dee3d17659eb2bd262213" ns2:_="" ns3:_="">
    <xsd:import namespace="f1a5f34e-7fe3-4ddf-a408-9f081236fa99"/>
    <xsd:import namespace="a9225902-e28a-4f93-8698-7034769f5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5f34e-7fe3-4ddf-a408-9f081236f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172af68-8bf1-42eb-b08f-23998ba04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25902-e28a-4f93-8698-7034769f5e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cd56795-fb56-49c2-bebb-9b680712aaca}" ma:internalName="TaxCatchAll" ma:showField="CatchAllData" ma:web="a9225902-e28a-4f93-8698-7034769f5e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25902-e28a-4f93-8698-7034769f5eb3" xsi:nil="true"/>
    <lcf76f155ced4ddcb4097134ff3c332f xmlns="f1a5f34e-7fe3-4ddf-a408-9f081236fa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B95192-E806-42A5-84B1-8990C9E5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2C1FF-9FC7-4DCB-9BB3-6BCB2991C22B}">
  <ds:schemaRefs>
    <ds:schemaRef ds:uri="a9225902-e28a-4f93-8698-7034769f5eb3"/>
    <ds:schemaRef ds:uri="f1a5f34e-7fe3-4ddf-a408-9f081236fa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D88C45-4FFD-4FCA-80AE-3D735ACC832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9225902-e28a-4f93-8698-7034769f5eb3"/>
    <ds:schemaRef ds:uri="http://schemas.openxmlformats.org/package/2006/metadata/core-properties"/>
    <ds:schemaRef ds:uri="f1a5f34e-7fe3-4ddf-a408-9f081236fa9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210</TotalTime>
  <Words>955</Words>
  <Application>Microsoft Office PowerPoint</Application>
  <PresentationFormat>On-screen Show (16:9)</PresentationFormat>
  <Paragraphs>92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System Font Regular</vt:lpstr>
      <vt:lpstr>Office Theme</vt:lpstr>
      <vt:lpstr>PowerPoint Presentation</vt:lpstr>
      <vt:lpstr>Welcome and housekeeping</vt:lpstr>
      <vt:lpstr>COPD Key Performance Indicators (KPI’s)</vt:lpstr>
      <vt:lpstr>COPD Key Performance Indicators (KPI’s)</vt:lpstr>
      <vt:lpstr>COPD Dataset updates</vt:lpstr>
      <vt:lpstr>COPD Dataset updates</vt:lpstr>
      <vt:lpstr>COPD Dataset Updates</vt:lpstr>
      <vt:lpstr>COPD Dataset Updates</vt:lpstr>
      <vt:lpstr>COPD Dataset Updates</vt:lpstr>
      <vt:lpstr>COPD Dataset Updates</vt:lpstr>
      <vt:lpstr>Best practice tariff –2025/26 update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Koulama</dc:creator>
  <cp:lastModifiedBy>Jodie Henderson</cp:lastModifiedBy>
  <cp:revision>5</cp:revision>
  <dcterms:created xsi:type="dcterms:W3CDTF">2023-03-15T07:39:44Z</dcterms:created>
  <dcterms:modified xsi:type="dcterms:W3CDTF">2025-06-03T08:56:10Z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fc4a01-7f7b-4691-9d43-2f4a072b53e8_Enabled">
    <vt:lpwstr>true</vt:lpwstr>
  </property>
  <property fmtid="{D5CDD505-2E9C-101B-9397-08002B2CF9AE}" pid="3" name="MSIP_Label_b7fc4a01-7f7b-4691-9d43-2f4a072b53e8_SetDate">
    <vt:lpwstr>2023-09-29T08:30:16Z</vt:lpwstr>
  </property>
  <property fmtid="{D5CDD505-2E9C-101B-9397-08002B2CF9AE}" pid="4" name="MSIP_Label_b7fc4a01-7f7b-4691-9d43-2f4a072b53e8_Method">
    <vt:lpwstr>Standard</vt:lpwstr>
  </property>
  <property fmtid="{D5CDD505-2E9C-101B-9397-08002B2CF9AE}" pid="5" name="MSIP_Label_b7fc4a01-7f7b-4691-9d43-2f4a072b53e8_Name">
    <vt:lpwstr>defa4170-0d19-0005-0004-bc88714345d2</vt:lpwstr>
  </property>
  <property fmtid="{D5CDD505-2E9C-101B-9397-08002B2CF9AE}" pid="6" name="MSIP_Label_b7fc4a01-7f7b-4691-9d43-2f4a072b53e8_SiteId">
    <vt:lpwstr>341342fd-7fcb-4aae-8c27-148d241df047</vt:lpwstr>
  </property>
  <property fmtid="{D5CDD505-2E9C-101B-9397-08002B2CF9AE}" pid="7" name="MSIP_Label_b7fc4a01-7f7b-4691-9d43-2f4a072b53e8_ActionId">
    <vt:lpwstr>8abf2d0f-8427-48d6-9ad2-bc9d0e4844d5</vt:lpwstr>
  </property>
  <property fmtid="{D5CDD505-2E9C-101B-9397-08002B2CF9AE}" pid="8" name="MSIP_Label_b7fc4a01-7f7b-4691-9d43-2f4a072b53e8_ContentBits">
    <vt:lpwstr>0</vt:lpwstr>
  </property>
  <property fmtid="{D5CDD505-2E9C-101B-9397-08002B2CF9AE}" pid="9" name="ContentTypeId">
    <vt:lpwstr>0x0101002816C8417C0B6D4AB06FED142CFD6E8B</vt:lpwstr>
  </property>
  <property fmtid="{D5CDD505-2E9C-101B-9397-08002B2CF9AE}" pid="10" name="MediaServiceImageTags">
    <vt:lpwstr/>
  </property>
</Properties>
</file>